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  <p:embeddedFont>
      <p:font typeface="Merriweather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35" Type="http://schemas.openxmlformats.org/officeDocument/2006/relationships/font" Target="fonts/Merriweather-bold.fntdata"/><Relationship Id="rId12" Type="http://schemas.openxmlformats.org/officeDocument/2006/relationships/slide" Target="slides/slide7.xml"/><Relationship Id="rId34" Type="http://schemas.openxmlformats.org/officeDocument/2006/relationships/font" Target="fonts/Merriweather-regular.fntdata"/><Relationship Id="rId15" Type="http://schemas.openxmlformats.org/officeDocument/2006/relationships/slide" Target="slides/slide10.xml"/><Relationship Id="rId37" Type="http://schemas.openxmlformats.org/officeDocument/2006/relationships/font" Target="fonts/Merriweather-boldItalic.fntdata"/><Relationship Id="rId14" Type="http://schemas.openxmlformats.org/officeDocument/2006/relationships/slide" Target="slides/slide9.xml"/><Relationship Id="rId36" Type="http://schemas.openxmlformats.org/officeDocument/2006/relationships/font" Target="fonts/Merriweather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4322f9228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4322f9228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4322f9228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4322f9228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4322f9228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4322f9228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4167f9b5c9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4167f9b5c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4322f9228b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4322f9228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4322f9228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4322f9228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437a2af559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437a2af55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167f9b5c9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4167f9b5c9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4167f9b5c9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4167f9b5c9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4167f9b5c9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4167f9b5c9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4322f9228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4322f9228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4167f9b5c9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4167f9b5c9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4167f9b5c9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4167f9b5c9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4167f9b5c9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4167f9b5c9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4167f9b5c9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4167f9b5c9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image" Target="../media/image26.png"/><Relationship Id="rId10" Type="http://schemas.openxmlformats.org/officeDocument/2006/relationships/image" Target="../media/image17.png"/><Relationship Id="rId13" Type="http://schemas.openxmlformats.org/officeDocument/2006/relationships/image" Target="../media/image27.png"/><Relationship Id="rId1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9" Type="http://schemas.openxmlformats.org/officeDocument/2006/relationships/image" Target="../media/image9.png"/><Relationship Id="rId15" Type="http://schemas.openxmlformats.org/officeDocument/2006/relationships/image" Target="../media/image16.png"/><Relationship Id="rId14" Type="http://schemas.openxmlformats.org/officeDocument/2006/relationships/image" Target="../media/image20.png"/><Relationship Id="rId16" Type="http://schemas.openxmlformats.org/officeDocument/2006/relationships/image" Target="../media/image23.png"/><Relationship Id="rId5" Type="http://schemas.openxmlformats.org/officeDocument/2006/relationships/image" Target="../media/image11.png"/><Relationship Id="rId6" Type="http://schemas.openxmlformats.org/officeDocument/2006/relationships/image" Target="../media/image1.png"/><Relationship Id="rId7" Type="http://schemas.openxmlformats.org/officeDocument/2006/relationships/image" Target="../media/image6.png"/><Relationship Id="rId8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Introduction to Julia </a:t>
            </a:r>
            <a:endParaRPr sz="54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497950" y="3583400"/>
            <a:ext cx="2928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By  Nashra Ghaffar (CT-20032)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" name="Google Shape;200;p22"/>
          <p:cNvCxnSpPr/>
          <p:nvPr/>
        </p:nvCxnSpPr>
        <p:spPr>
          <a:xfrm>
            <a:off x="4572000" y="41400"/>
            <a:ext cx="0" cy="510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1" name="Google Shape;201;p22"/>
          <p:cNvSpPr txBox="1"/>
          <p:nvPr/>
        </p:nvSpPr>
        <p:spPr>
          <a:xfrm>
            <a:off x="1964100" y="490550"/>
            <a:ext cx="1039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JIT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22"/>
          <p:cNvSpPr txBox="1"/>
          <p:nvPr/>
        </p:nvSpPr>
        <p:spPr>
          <a:xfrm>
            <a:off x="6316650" y="490550"/>
            <a:ext cx="1259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AOT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3" name="Google Shape;20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464" y="1781557"/>
            <a:ext cx="906313" cy="931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4573" y="1587600"/>
            <a:ext cx="958910" cy="985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1463" y="3574359"/>
            <a:ext cx="698051" cy="717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37888" y="2939733"/>
            <a:ext cx="698048" cy="71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40770" y="2573148"/>
            <a:ext cx="1201528" cy="1234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80915" y="3519979"/>
            <a:ext cx="803860" cy="826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50271" y="1759603"/>
            <a:ext cx="906314" cy="975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729906" y="2021269"/>
            <a:ext cx="729387" cy="918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915914" y="2756063"/>
            <a:ext cx="566559" cy="709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915926" y="3657175"/>
            <a:ext cx="184441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2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008075" y="3012141"/>
            <a:ext cx="822348" cy="921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2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6579450" y="1587599"/>
            <a:ext cx="996598" cy="773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2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173821" y="2087644"/>
            <a:ext cx="2183778" cy="1358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2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093574" y="3604724"/>
            <a:ext cx="822350" cy="82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3"/>
          <p:cNvSpPr txBox="1"/>
          <p:nvPr>
            <p:ph type="title"/>
          </p:nvPr>
        </p:nvSpPr>
        <p:spPr>
          <a:xfrm>
            <a:off x="1739700" y="398800"/>
            <a:ext cx="5664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40"/>
              <a:t>Distributed &amp; </a:t>
            </a:r>
            <a:r>
              <a:rPr b="1" lang="en" sz="2440"/>
              <a:t>Parallel Computing</a:t>
            </a:r>
            <a:endParaRPr b="1" sz="2440"/>
          </a:p>
        </p:txBody>
      </p:sp>
      <p:sp>
        <p:nvSpPr>
          <p:cNvPr id="222" name="Google Shape;222;p23"/>
          <p:cNvSpPr txBox="1"/>
          <p:nvPr>
            <p:ph idx="1" type="body"/>
          </p:nvPr>
        </p:nvSpPr>
        <p:spPr>
          <a:xfrm>
            <a:off x="883500" y="1577726"/>
            <a:ext cx="4603500" cy="2397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18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Julia is a programming language that has built-in support for parallel and distributed computing, which means that it can easily distribute computations across multiple processors or machines to solve complex problems.</a:t>
            </a:r>
            <a:endParaRPr sz="1800"/>
          </a:p>
        </p:txBody>
      </p:sp>
      <p:pic>
        <p:nvPicPr>
          <p:cNvPr id="223" name="Google Shape;223;p23"/>
          <p:cNvPicPr preferRelativeResize="0"/>
          <p:nvPr/>
        </p:nvPicPr>
        <p:blipFill rotWithShape="1">
          <a:blip r:embed="rId3">
            <a:alphaModFix/>
          </a:blip>
          <a:srcRect b="14241" l="37947" r="17503" t="7852"/>
          <a:stretch/>
        </p:blipFill>
        <p:spPr>
          <a:xfrm>
            <a:off x="5843075" y="1312900"/>
            <a:ext cx="2345100" cy="273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"/>
          <p:cNvSpPr txBox="1"/>
          <p:nvPr>
            <p:ph type="title"/>
          </p:nvPr>
        </p:nvSpPr>
        <p:spPr>
          <a:xfrm>
            <a:off x="1975200" y="274600"/>
            <a:ext cx="5193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40"/>
              <a:t>Advantages of Distributed &amp; </a:t>
            </a:r>
            <a:r>
              <a:rPr b="1" lang="en" sz="2440"/>
              <a:t>Parallel Computing</a:t>
            </a:r>
            <a:endParaRPr b="1" sz="2440"/>
          </a:p>
        </p:txBody>
      </p:sp>
      <p:sp>
        <p:nvSpPr>
          <p:cNvPr id="229" name="Google Shape;229;p24"/>
          <p:cNvSpPr/>
          <p:nvPr/>
        </p:nvSpPr>
        <p:spPr>
          <a:xfrm>
            <a:off x="1392500" y="1587575"/>
            <a:ext cx="1335000" cy="1304100"/>
          </a:xfrm>
          <a:prstGeom prst="ellipse">
            <a:avLst/>
          </a:prstGeom>
          <a:solidFill>
            <a:srgbClr val="E06666"/>
          </a:solidFill>
          <a:ln cap="flat" cmpd="sng" w="2857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4"/>
          <p:cNvSpPr txBox="1"/>
          <p:nvPr/>
        </p:nvSpPr>
        <p:spPr>
          <a:xfrm>
            <a:off x="1661450" y="2031875"/>
            <a:ext cx="797100" cy="415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Speed</a:t>
            </a:r>
            <a:endParaRPr b="1" sz="15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1" name="Google Shape;231;p24"/>
          <p:cNvSpPr/>
          <p:nvPr/>
        </p:nvSpPr>
        <p:spPr>
          <a:xfrm>
            <a:off x="3757725" y="1587563"/>
            <a:ext cx="1335000" cy="1304100"/>
          </a:xfrm>
          <a:prstGeom prst="ellipse">
            <a:avLst/>
          </a:prstGeom>
          <a:solidFill>
            <a:srgbClr val="E06666"/>
          </a:solidFill>
          <a:ln cap="flat" cmpd="sng" w="2857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4"/>
          <p:cNvSpPr/>
          <p:nvPr/>
        </p:nvSpPr>
        <p:spPr>
          <a:xfrm>
            <a:off x="6333700" y="1587575"/>
            <a:ext cx="1335000" cy="1304100"/>
          </a:xfrm>
          <a:prstGeom prst="ellipse">
            <a:avLst/>
          </a:prstGeom>
          <a:solidFill>
            <a:srgbClr val="E06666"/>
          </a:solidFill>
          <a:ln cap="flat" cmpd="sng" w="2857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"/>
          <p:cNvSpPr txBox="1"/>
          <p:nvPr/>
        </p:nvSpPr>
        <p:spPr>
          <a:xfrm>
            <a:off x="6456050" y="2031875"/>
            <a:ext cx="1261800" cy="415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Flexibility</a:t>
            </a:r>
            <a:endParaRPr b="1" sz="15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4" name="Google Shape;234;p24"/>
          <p:cNvSpPr/>
          <p:nvPr/>
        </p:nvSpPr>
        <p:spPr>
          <a:xfrm>
            <a:off x="2520500" y="3290550"/>
            <a:ext cx="1335000" cy="1304100"/>
          </a:xfrm>
          <a:prstGeom prst="ellipse">
            <a:avLst/>
          </a:prstGeom>
          <a:solidFill>
            <a:srgbClr val="E06666"/>
          </a:solidFill>
          <a:ln cap="flat" cmpd="sng" w="2857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"/>
          <p:cNvSpPr txBox="1"/>
          <p:nvPr/>
        </p:nvSpPr>
        <p:spPr>
          <a:xfrm>
            <a:off x="2626700" y="3619350"/>
            <a:ext cx="1122600" cy="646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Cost</a:t>
            </a:r>
            <a:endParaRPr b="1" sz="15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Effective</a:t>
            </a:r>
            <a:endParaRPr b="1" sz="15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6" name="Google Shape;236;p24"/>
          <p:cNvSpPr/>
          <p:nvPr/>
        </p:nvSpPr>
        <p:spPr>
          <a:xfrm>
            <a:off x="5184875" y="3290550"/>
            <a:ext cx="1335000" cy="1304100"/>
          </a:xfrm>
          <a:prstGeom prst="ellipse">
            <a:avLst/>
          </a:prstGeom>
          <a:solidFill>
            <a:srgbClr val="E06666"/>
          </a:solidFill>
          <a:ln cap="flat" cmpd="sng" w="2857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4"/>
          <p:cNvSpPr txBox="1"/>
          <p:nvPr/>
        </p:nvSpPr>
        <p:spPr>
          <a:xfrm>
            <a:off x="5319425" y="3662425"/>
            <a:ext cx="1065900" cy="646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Easy to use</a:t>
            </a:r>
            <a:endParaRPr b="1" sz="15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8" name="Google Shape;238;p24"/>
          <p:cNvSpPr txBox="1"/>
          <p:nvPr/>
        </p:nvSpPr>
        <p:spPr>
          <a:xfrm>
            <a:off x="3855500" y="2031850"/>
            <a:ext cx="1261800" cy="415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Scalability</a:t>
            </a:r>
            <a:endParaRPr b="1" sz="15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"/>
          <p:cNvSpPr txBox="1"/>
          <p:nvPr>
            <p:ph type="title"/>
          </p:nvPr>
        </p:nvSpPr>
        <p:spPr>
          <a:xfrm>
            <a:off x="2984250" y="388450"/>
            <a:ext cx="3175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Packages in Julia</a:t>
            </a:r>
            <a:endParaRPr b="1" sz="2600"/>
          </a:p>
        </p:txBody>
      </p:sp>
      <p:sp>
        <p:nvSpPr>
          <p:cNvPr id="244" name="Google Shape;244;p25"/>
          <p:cNvSpPr txBox="1"/>
          <p:nvPr>
            <p:ph idx="1" type="body"/>
          </p:nvPr>
        </p:nvSpPr>
        <p:spPr>
          <a:xfrm>
            <a:off x="717900" y="1241862"/>
            <a:ext cx="4603500" cy="265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ECECF1"/>
                </a:solidFill>
                <a:latin typeface="Roboto"/>
                <a:ea typeface="Roboto"/>
                <a:cs typeface="Roboto"/>
                <a:sym typeface="Roboto"/>
              </a:rPr>
              <a:t>Julia has a </a:t>
            </a:r>
            <a:r>
              <a:rPr b="1" lang="en" sz="17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rich ecosystem of packages</a:t>
            </a:r>
            <a:r>
              <a:rPr lang="en" sz="1700">
                <a:solidFill>
                  <a:srgbClr val="ECECF1"/>
                </a:solidFill>
                <a:latin typeface="Roboto"/>
                <a:ea typeface="Roboto"/>
                <a:cs typeface="Roboto"/>
                <a:sym typeface="Roboto"/>
              </a:rPr>
              <a:t> and tools for various domains, including machine learning, optimization, statistics, and more.</a:t>
            </a:r>
            <a:endParaRPr sz="1700">
              <a:solidFill>
                <a:srgbClr val="ECECF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17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Julia's ecosystem of packages and tools is one of its key strengths, as it provides users with a </a:t>
            </a:r>
            <a:r>
              <a:rPr b="1" lang="en" sz="17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wide range of resources </a:t>
            </a:r>
            <a:r>
              <a:rPr lang="en" sz="17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that can be used to solve a variety of problems and tackle complex challenges in scientific and technical computing.</a:t>
            </a:r>
            <a:endParaRPr sz="1700">
              <a:solidFill>
                <a:srgbClr val="ECEC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5" name="Google Shape;245;p25"/>
          <p:cNvPicPr preferRelativeResize="0"/>
          <p:nvPr/>
        </p:nvPicPr>
        <p:blipFill rotWithShape="1">
          <a:blip r:embed="rId3">
            <a:alphaModFix/>
          </a:blip>
          <a:srcRect b="10778" l="8065" r="8098" t="0"/>
          <a:stretch/>
        </p:blipFill>
        <p:spPr>
          <a:xfrm>
            <a:off x="5519800" y="1549617"/>
            <a:ext cx="3175500" cy="21341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6"/>
          <p:cNvSpPr txBox="1"/>
          <p:nvPr>
            <p:ph type="title"/>
          </p:nvPr>
        </p:nvSpPr>
        <p:spPr>
          <a:xfrm>
            <a:off x="3204150" y="398800"/>
            <a:ext cx="27357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40"/>
              <a:t>Interoperability</a:t>
            </a:r>
            <a:endParaRPr b="1" sz="2440"/>
          </a:p>
        </p:txBody>
      </p:sp>
      <p:sp>
        <p:nvSpPr>
          <p:cNvPr id="251" name="Google Shape;251;p26"/>
          <p:cNvSpPr txBox="1"/>
          <p:nvPr>
            <p:ph idx="1" type="body"/>
          </p:nvPr>
        </p:nvSpPr>
        <p:spPr>
          <a:xfrm>
            <a:off x="883500" y="1691151"/>
            <a:ext cx="4603500" cy="168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1800">
                <a:solidFill>
                  <a:srgbClr val="ECECF1"/>
                </a:solidFill>
                <a:latin typeface="Roboto"/>
                <a:ea typeface="Roboto"/>
                <a:cs typeface="Roboto"/>
                <a:sym typeface="Roboto"/>
              </a:rPr>
              <a:t>Julia has built-in support for calling C and Fortran code, as well as a growing number of packages for interfacing with other languages like Python and R.</a:t>
            </a:r>
            <a:endParaRPr sz="1800"/>
          </a:p>
        </p:txBody>
      </p:sp>
      <p:pic>
        <p:nvPicPr>
          <p:cNvPr id="252" name="Google Shape;252;p26"/>
          <p:cNvPicPr preferRelativeResize="0"/>
          <p:nvPr/>
        </p:nvPicPr>
        <p:blipFill rotWithShape="1">
          <a:blip r:embed="rId3">
            <a:alphaModFix/>
          </a:blip>
          <a:srcRect b="0" l="10586" r="0" t="0"/>
          <a:stretch/>
        </p:blipFill>
        <p:spPr>
          <a:xfrm>
            <a:off x="5735475" y="1691138"/>
            <a:ext cx="2997399" cy="176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/>
          <p:nvPr>
            <p:ph type="title"/>
          </p:nvPr>
        </p:nvSpPr>
        <p:spPr>
          <a:xfrm>
            <a:off x="2748750" y="398800"/>
            <a:ext cx="3646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40"/>
              <a:t>Future of Julia</a:t>
            </a:r>
            <a:endParaRPr b="1" sz="2440"/>
          </a:p>
        </p:txBody>
      </p:sp>
      <p:sp>
        <p:nvSpPr>
          <p:cNvPr id="258" name="Google Shape;258;p27"/>
          <p:cNvSpPr txBox="1"/>
          <p:nvPr>
            <p:ph idx="1" type="body"/>
          </p:nvPr>
        </p:nvSpPr>
        <p:spPr>
          <a:xfrm>
            <a:off x="759325" y="1116287"/>
            <a:ext cx="4603500" cy="315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500"/>
              </a:spcBef>
              <a:spcAft>
                <a:spcPts val="0"/>
              </a:spcAft>
              <a:buClr>
                <a:srgbClr val="D1D5DB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Julia is already being used in industry for tasks like </a:t>
            </a:r>
            <a:r>
              <a:rPr b="1"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data analysis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1"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optimization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, and </a:t>
            </a:r>
            <a:r>
              <a:rPr b="1"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machine learning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6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D1D5DB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Julia is also gaining popularity in academia, where it is being used for scientific computing, numerical simulations, and </a:t>
            </a:r>
            <a:r>
              <a:rPr b="1"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research 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in fields like </a:t>
            </a:r>
            <a:r>
              <a:rPr b="1"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physics 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and </a:t>
            </a:r>
            <a:r>
              <a:rPr b="1"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economics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6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1500"/>
              </a:spcBef>
              <a:spcAft>
                <a:spcPts val="0"/>
              </a:spcAft>
              <a:buClr>
                <a:srgbClr val="D1D5DB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Some companies and organizations that use Julia include </a:t>
            </a:r>
            <a:r>
              <a:rPr b="1"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NASA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1"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BlackRock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, and the </a:t>
            </a:r>
            <a:r>
              <a:rPr b="1"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Federal Reserve Bank of New York.</a:t>
            </a:r>
            <a:endParaRPr b="1" sz="16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1000"/>
              </a:spcAft>
              <a:buNone/>
            </a:pPr>
            <a:r>
              <a:t/>
            </a:r>
            <a:endParaRPr sz="19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9" name="Google Shape;259;p27"/>
          <p:cNvPicPr preferRelativeResize="0"/>
          <p:nvPr/>
        </p:nvPicPr>
        <p:blipFill rotWithShape="1">
          <a:blip r:embed="rId3">
            <a:alphaModFix/>
          </a:blip>
          <a:srcRect b="10329" l="13674" r="0" t="0"/>
          <a:stretch/>
        </p:blipFill>
        <p:spPr>
          <a:xfrm>
            <a:off x="5849300" y="1647863"/>
            <a:ext cx="2893924" cy="22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8"/>
          <p:cNvSpPr txBox="1"/>
          <p:nvPr>
            <p:ph type="ctrTitle"/>
          </p:nvPr>
        </p:nvSpPr>
        <p:spPr>
          <a:xfrm>
            <a:off x="3537150" y="182677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 !!</a:t>
            </a:r>
            <a:endParaRPr sz="5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3180900" y="357400"/>
            <a:ext cx="2782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What is Julia?</a:t>
            </a:r>
            <a:endParaRPr b="1" sz="26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738600" y="1780350"/>
            <a:ext cx="4603500" cy="178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20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“ </a:t>
            </a:r>
            <a:r>
              <a:rPr lang="en" sz="20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Julia is a </a:t>
            </a:r>
            <a:r>
              <a:rPr b="1" lang="en" sz="20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rPr>
              <a:t>high-level</a:t>
            </a:r>
            <a:r>
              <a:rPr lang="en" sz="20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1" lang="en" sz="20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rPr>
              <a:t>high-performance</a:t>
            </a:r>
            <a:r>
              <a:rPr lang="en" sz="20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 dynamic programming language designed for numerical and scientific computing, data science, and machine learning. </a:t>
            </a:r>
            <a:r>
              <a:rPr lang="en" sz="20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endParaRPr sz="2600">
              <a:solidFill>
                <a:srgbClr val="FFD966"/>
              </a:solidFill>
            </a:endParaRPr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8525" y="1374988"/>
            <a:ext cx="2600400" cy="26004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3319175" y="253925"/>
            <a:ext cx="2782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What is Julia?</a:t>
            </a:r>
            <a:endParaRPr b="1" sz="2600"/>
          </a:p>
        </p:txBody>
      </p:sp>
      <p:sp>
        <p:nvSpPr>
          <p:cNvPr id="148" name="Google Shape;148;p15"/>
          <p:cNvSpPr/>
          <p:nvPr/>
        </p:nvSpPr>
        <p:spPr>
          <a:xfrm>
            <a:off x="2800074" y="1080450"/>
            <a:ext cx="2551500" cy="2527500"/>
          </a:xfrm>
          <a:prstGeom prst="ellipse">
            <a:avLst/>
          </a:prstGeom>
          <a:noFill/>
          <a:ln cap="flat" cmpd="sng" w="76200">
            <a:solidFill>
              <a:srgbClr val="F4CCCC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3434521" y="2173195"/>
            <a:ext cx="2551500" cy="2527500"/>
          </a:xfrm>
          <a:prstGeom prst="ellipse">
            <a:avLst/>
          </a:prstGeom>
          <a:noFill/>
          <a:ln cap="flat" cmpd="sng" w="76200">
            <a:solidFill>
              <a:srgbClr val="E06666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5"/>
          <p:cNvSpPr/>
          <p:nvPr/>
        </p:nvSpPr>
        <p:spPr>
          <a:xfrm>
            <a:off x="4063507" y="1080450"/>
            <a:ext cx="2551500" cy="2527500"/>
          </a:xfrm>
          <a:prstGeom prst="ellipse">
            <a:avLst/>
          </a:prstGeom>
          <a:noFill/>
          <a:ln cap="flat" cmpd="sng" w="76200">
            <a:solidFill>
              <a:srgbClr val="EA9999"/>
            </a:solidFill>
            <a:prstDash val="solid"/>
            <a:bevel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3290" y="1687971"/>
            <a:ext cx="731963" cy="706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9061" y="3706136"/>
            <a:ext cx="815066" cy="706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2169" y="1687973"/>
            <a:ext cx="650627" cy="706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44360" y="2475305"/>
            <a:ext cx="731963" cy="454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/>
          <p:nvPr>
            <p:ph type="title"/>
          </p:nvPr>
        </p:nvSpPr>
        <p:spPr>
          <a:xfrm>
            <a:off x="2813550" y="429850"/>
            <a:ext cx="3516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/>
              <a:t>H</a:t>
            </a:r>
            <a:r>
              <a:rPr b="1" lang="en" sz="2900"/>
              <a:t>istory of Julia</a:t>
            </a:r>
            <a:endParaRPr b="1" sz="2900"/>
          </a:p>
        </p:txBody>
      </p:sp>
      <p:sp>
        <p:nvSpPr>
          <p:cNvPr id="160" name="Google Shape;160;p16"/>
          <p:cNvSpPr txBox="1"/>
          <p:nvPr>
            <p:ph idx="1" type="body"/>
          </p:nvPr>
        </p:nvSpPr>
        <p:spPr>
          <a:xfrm>
            <a:off x="904175" y="1292125"/>
            <a:ext cx="4603500" cy="3027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50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Julia was created in </a:t>
            </a:r>
            <a:r>
              <a:rPr b="1" lang="en" sz="16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2009 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and released to the public in </a:t>
            </a:r>
            <a:r>
              <a:rPr b="1" lang="en" sz="16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2012 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by a group of computer scientists and mathematicians at MIT, led by Jeff Bezanson, Stefan Karpinski, Viral Shah, and Alan Edelman. </a:t>
            </a:r>
            <a:endParaRPr sz="16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D1D5DB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The team was looking for a programming language that could provide the </a:t>
            </a:r>
            <a:r>
              <a:rPr b="1" lang="en" sz="16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ease of use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 of languages like Python and R, but with the </a:t>
            </a:r>
            <a:r>
              <a:rPr b="1" lang="en" sz="16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performance 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of languages like C and Fortran.</a:t>
            </a:r>
            <a:endParaRPr sz="16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8125" y="1589500"/>
            <a:ext cx="2835774" cy="221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type="title"/>
          </p:nvPr>
        </p:nvSpPr>
        <p:spPr>
          <a:xfrm>
            <a:off x="2813550" y="460900"/>
            <a:ext cx="3516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6D9EEB"/>
                </a:solidFill>
              </a:rPr>
              <a:t>C</a:t>
            </a:r>
            <a:r>
              <a:rPr b="1" lang="en" sz="2900"/>
              <a:t> VS </a:t>
            </a:r>
            <a:r>
              <a:rPr b="1" lang="en" sz="3500">
                <a:solidFill>
                  <a:srgbClr val="FFD966"/>
                </a:solidFill>
              </a:rPr>
              <a:t>Python</a:t>
            </a:r>
            <a:endParaRPr b="1" sz="3500">
              <a:solidFill>
                <a:srgbClr val="FFD966"/>
              </a:solidFill>
            </a:endParaRPr>
          </a:p>
        </p:txBody>
      </p:sp>
      <p:sp>
        <p:nvSpPr>
          <p:cNvPr id="167" name="Google Shape;167;p17"/>
          <p:cNvSpPr txBox="1"/>
          <p:nvPr>
            <p:ph idx="1" type="body"/>
          </p:nvPr>
        </p:nvSpPr>
        <p:spPr>
          <a:xfrm>
            <a:off x="604050" y="1519800"/>
            <a:ext cx="4603500" cy="3027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17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In general, C is considered </a:t>
            </a:r>
            <a:r>
              <a:rPr b="1" lang="en" sz="17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faster </a:t>
            </a:r>
            <a:r>
              <a:rPr lang="en" sz="17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than Python because C is a compiled language and Python is an interpreted language. When C code is compiled, it is translated into machine code which can be executed directly by the computer's processor. This makes C code faster and more efficient than Python code, which is interpreted at runtime.</a:t>
            </a:r>
            <a:endParaRPr sz="17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8" name="Google Shape;16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2050" y="1744725"/>
            <a:ext cx="3331524" cy="22195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2517750" y="460900"/>
            <a:ext cx="4108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Is Julia Open Source?</a:t>
            </a:r>
            <a:endParaRPr b="1" sz="2600"/>
          </a:p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1121525" y="1136183"/>
            <a:ext cx="4603500" cy="291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Yes, Julia is an </a:t>
            </a:r>
            <a:r>
              <a:rPr b="1" lang="en" sz="16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open-source programming language,</a:t>
            </a: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 which means that its source code is freely available to anyone who wants to use, &amp; modify.</a:t>
            </a:r>
            <a:endParaRPr sz="16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1500"/>
              </a:spcBef>
              <a:spcAft>
                <a:spcPts val="0"/>
              </a:spcAft>
              <a:buClr>
                <a:srgbClr val="D1D5DB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Anyone can contribute to the development of the language by submitting bug reports, suggesting improvements, or even contributing code.</a:t>
            </a:r>
            <a:endParaRPr sz="16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D1D5DB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Freely available to anyone, regardless of their financial means or location.</a:t>
            </a:r>
            <a:endParaRPr sz="16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6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5" name="Google Shape;175;p18"/>
          <p:cNvPicPr preferRelativeResize="0"/>
          <p:nvPr/>
        </p:nvPicPr>
        <p:blipFill rotWithShape="1">
          <a:blip r:embed="rId3">
            <a:alphaModFix/>
          </a:blip>
          <a:srcRect b="0" l="21817" r="21822" t="0"/>
          <a:stretch/>
        </p:blipFill>
        <p:spPr>
          <a:xfrm>
            <a:off x="5960275" y="1447450"/>
            <a:ext cx="2600526" cy="26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2942850" y="409150"/>
            <a:ext cx="3258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840"/>
              <a:t>Syntax of</a:t>
            </a:r>
            <a:r>
              <a:rPr b="1" lang="en" sz="2840"/>
              <a:t> Julia</a:t>
            </a:r>
            <a:endParaRPr b="1" sz="2840"/>
          </a:p>
        </p:txBody>
      </p:sp>
      <p:sp>
        <p:nvSpPr>
          <p:cNvPr id="181" name="Google Shape;181;p19"/>
          <p:cNvSpPr txBox="1"/>
          <p:nvPr>
            <p:ph idx="1" type="body"/>
          </p:nvPr>
        </p:nvSpPr>
        <p:spPr>
          <a:xfrm>
            <a:off x="873150" y="1780363"/>
            <a:ext cx="4603500" cy="178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Julia is designed with a syntax that is </a:t>
            </a:r>
            <a:r>
              <a:rPr b="1" lang="en" sz="18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easy to learn</a:t>
            </a:r>
            <a:r>
              <a:rPr lang="en" sz="18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1" lang="en" sz="18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read</a:t>
            </a:r>
            <a:r>
              <a:rPr lang="en" sz="18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, with a focus on </a:t>
            </a:r>
            <a:r>
              <a:rPr b="1" lang="en" sz="1800">
                <a:solidFill>
                  <a:srgbClr val="FFD966"/>
                </a:solidFill>
                <a:latin typeface="Roboto"/>
                <a:ea typeface="Roboto"/>
                <a:cs typeface="Roboto"/>
                <a:sym typeface="Roboto"/>
              </a:rPr>
              <a:t>mathematical notation,</a:t>
            </a:r>
            <a:r>
              <a:rPr b="1" lang="en" sz="18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making it an attractive language for scientists and researchers.</a:t>
            </a:r>
            <a:endParaRPr sz="18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8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2" name="Google Shape;182;p19"/>
          <p:cNvPicPr preferRelativeResize="0"/>
          <p:nvPr/>
        </p:nvPicPr>
        <p:blipFill rotWithShape="1">
          <a:blip r:embed="rId3">
            <a:alphaModFix/>
          </a:blip>
          <a:srcRect b="0" l="13895" r="13844" t="0"/>
          <a:stretch/>
        </p:blipFill>
        <p:spPr>
          <a:xfrm>
            <a:off x="5880350" y="1190100"/>
            <a:ext cx="2618400" cy="2763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3125875" y="409150"/>
            <a:ext cx="3258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840"/>
              <a:t>Syntax of Julia</a:t>
            </a:r>
            <a:endParaRPr b="1" sz="2840"/>
          </a:p>
        </p:txBody>
      </p:sp>
      <p:pic>
        <p:nvPicPr>
          <p:cNvPr id="188" name="Google Shape;18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402" y="1111475"/>
            <a:ext cx="8619575" cy="34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1975200" y="398800"/>
            <a:ext cx="5193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40"/>
              <a:t>Just-in-Time (JIT) Compilation</a:t>
            </a:r>
            <a:endParaRPr b="1" sz="2440"/>
          </a:p>
        </p:txBody>
      </p:sp>
      <p:sp>
        <p:nvSpPr>
          <p:cNvPr id="194" name="Google Shape;194;p21"/>
          <p:cNvSpPr txBox="1"/>
          <p:nvPr>
            <p:ph idx="1" type="body"/>
          </p:nvPr>
        </p:nvSpPr>
        <p:spPr>
          <a:xfrm>
            <a:off x="914525" y="1743298"/>
            <a:ext cx="4603500" cy="1831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18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Julia uses a JIT compiler to generate optimized machine code on the fly, resulting in performance that is often comparable to compiled languages like C and Fortran.</a:t>
            </a:r>
            <a:endParaRPr sz="1800"/>
          </a:p>
        </p:txBody>
      </p:sp>
      <p:pic>
        <p:nvPicPr>
          <p:cNvPr id="195" name="Google Shape;1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4913" y="1500175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